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389" r:id="rId3"/>
    <p:sldId id="279" r:id="rId4"/>
    <p:sldId id="280" r:id="rId5"/>
    <p:sldId id="281" r:id="rId6"/>
    <p:sldId id="282" r:id="rId7"/>
    <p:sldId id="283" r:id="rId8"/>
    <p:sldId id="285" r:id="rId9"/>
    <p:sldId id="286" r:id="rId10"/>
    <p:sldId id="287" r:id="rId11"/>
    <p:sldId id="288" r:id="rId12"/>
    <p:sldId id="289" r:id="rId13"/>
    <p:sldId id="290" r:id="rId14"/>
    <p:sldId id="291" r:id="rId15"/>
    <p:sldId id="292" r:id="rId16"/>
    <p:sldId id="293" r:id="rId17"/>
    <p:sldId id="295" r:id="rId18"/>
    <p:sldId id="296" r:id="rId19"/>
    <p:sldId id="297" r:id="rId20"/>
    <p:sldId id="298" r:id="rId21"/>
    <p:sldId id="299" r:id="rId22"/>
    <p:sldId id="300" r:id="rId23"/>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75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57" name="PlaceHolder 2"/>
          <p:cNvSpPr>
            <a:spLocks noGrp="1"/>
          </p:cNvSpPr>
          <p:nvPr>
            <p:ph/>
          </p:nvPr>
        </p:nvSpPr>
        <p:spPr>
          <a:xfrm>
            <a:off x="2589120" y="21337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8" name="PlaceHolder 3"/>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60"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1"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2"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3" name="PlaceHolder 5"/>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65" name="PlaceHolder 2"/>
          <p:cNvSpPr>
            <a:spLocks noGrp="1"/>
          </p:cNvSpPr>
          <p:nvPr>
            <p:ph/>
          </p:nvPr>
        </p:nvSpPr>
        <p:spPr>
          <a:xfrm>
            <a:off x="25891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6" name="PlaceHolder 3"/>
          <p:cNvSpPr>
            <a:spLocks noGrp="1"/>
          </p:cNvSpPr>
          <p:nvPr>
            <p:ph/>
          </p:nvPr>
        </p:nvSpPr>
        <p:spPr>
          <a:xfrm>
            <a:off x="560340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7" name="PlaceHolder 4"/>
          <p:cNvSpPr>
            <a:spLocks noGrp="1"/>
          </p:cNvSpPr>
          <p:nvPr>
            <p:ph/>
          </p:nvPr>
        </p:nvSpPr>
        <p:spPr>
          <a:xfrm>
            <a:off x="86173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8" name="PlaceHolder 5"/>
          <p:cNvSpPr>
            <a:spLocks noGrp="1"/>
          </p:cNvSpPr>
          <p:nvPr>
            <p:ph/>
          </p:nvPr>
        </p:nvSpPr>
        <p:spPr>
          <a:xfrm>
            <a:off x="25891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9" name="PlaceHolder 6"/>
          <p:cNvSpPr>
            <a:spLocks noGrp="1"/>
          </p:cNvSpPr>
          <p:nvPr>
            <p:ph/>
          </p:nvPr>
        </p:nvSpPr>
        <p:spPr>
          <a:xfrm>
            <a:off x="560340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70" name="PlaceHolder 7"/>
          <p:cNvSpPr>
            <a:spLocks noGrp="1"/>
          </p:cNvSpPr>
          <p:nvPr>
            <p:ph/>
          </p:nvPr>
        </p:nvSpPr>
        <p:spPr>
          <a:xfrm>
            <a:off x="86173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5" name="PlaceHolder 2"/>
          <p:cNvSpPr>
            <a:spLocks noGrp="1"/>
          </p:cNvSpPr>
          <p:nvPr>
            <p:ph type="subTitle"/>
          </p:nvPr>
        </p:nvSpPr>
        <p:spPr>
          <a:xfrm>
            <a:off x="2589120" y="2133720"/>
            <a:ext cx="8915040" cy="377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7" name="PlaceHolder 2"/>
          <p:cNvSpPr>
            <a:spLocks noGrp="1"/>
          </p:cNvSpPr>
          <p:nvPr>
            <p:ph/>
          </p:nvPr>
        </p:nvSpPr>
        <p:spPr>
          <a:xfrm>
            <a:off x="2589120" y="2133720"/>
            <a:ext cx="89150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9"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0"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2593080" y="624240"/>
            <a:ext cx="8911440" cy="593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14"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5"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6"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36" name="PlaceHolder 2"/>
          <p:cNvSpPr>
            <a:spLocks noGrp="1"/>
          </p:cNvSpPr>
          <p:nvPr>
            <p:ph type="subTitle"/>
          </p:nvPr>
        </p:nvSpPr>
        <p:spPr>
          <a:xfrm>
            <a:off x="2589120" y="2133720"/>
            <a:ext cx="8915040" cy="377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18"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9"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0" name="PlaceHolder 4"/>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2"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3"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4" name="PlaceHolder 4"/>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6" name="PlaceHolder 2"/>
          <p:cNvSpPr>
            <a:spLocks noGrp="1"/>
          </p:cNvSpPr>
          <p:nvPr>
            <p:ph/>
          </p:nvPr>
        </p:nvSpPr>
        <p:spPr>
          <a:xfrm>
            <a:off x="2589120" y="21337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7" name="PlaceHolder 3"/>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9"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0"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1"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2" name="PlaceHolder 5"/>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34" name="PlaceHolder 2"/>
          <p:cNvSpPr>
            <a:spLocks noGrp="1"/>
          </p:cNvSpPr>
          <p:nvPr>
            <p:ph/>
          </p:nvPr>
        </p:nvSpPr>
        <p:spPr>
          <a:xfrm>
            <a:off x="25891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5" name="PlaceHolder 3"/>
          <p:cNvSpPr>
            <a:spLocks noGrp="1"/>
          </p:cNvSpPr>
          <p:nvPr>
            <p:ph/>
          </p:nvPr>
        </p:nvSpPr>
        <p:spPr>
          <a:xfrm>
            <a:off x="560340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6" name="PlaceHolder 4"/>
          <p:cNvSpPr>
            <a:spLocks noGrp="1"/>
          </p:cNvSpPr>
          <p:nvPr>
            <p:ph/>
          </p:nvPr>
        </p:nvSpPr>
        <p:spPr>
          <a:xfrm>
            <a:off x="86173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7" name="PlaceHolder 5"/>
          <p:cNvSpPr>
            <a:spLocks noGrp="1"/>
          </p:cNvSpPr>
          <p:nvPr>
            <p:ph/>
          </p:nvPr>
        </p:nvSpPr>
        <p:spPr>
          <a:xfrm>
            <a:off x="25891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8" name="PlaceHolder 6"/>
          <p:cNvSpPr>
            <a:spLocks noGrp="1"/>
          </p:cNvSpPr>
          <p:nvPr>
            <p:ph/>
          </p:nvPr>
        </p:nvSpPr>
        <p:spPr>
          <a:xfrm>
            <a:off x="560340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9" name="PlaceHolder 7"/>
          <p:cNvSpPr>
            <a:spLocks noGrp="1"/>
          </p:cNvSpPr>
          <p:nvPr>
            <p:ph/>
          </p:nvPr>
        </p:nvSpPr>
        <p:spPr>
          <a:xfrm>
            <a:off x="86173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38" name="PlaceHolder 2"/>
          <p:cNvSpPr>
            <a:spLocks noGrp="1"/>
          </p:cNvSpPr>
          <p:nvPr>
            <p:ph/>
          </p:nvPr>
        </p:nvSpPr>
        <p:spPr>
          <a:xfrm>
            <a:off x="2589120" y="2133720"/>
            <a:ext cx="89150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0"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1"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2"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3" name="PlaceHolder 1"/>
          <p:cNvSpPr>
            <a:spLocks noGrp="1"/>
          </p:cNvSpPr>
          <p:nvPr>
            <p:ph type="subTitle"/>
          </p:nvPr>
        </p:nvSpPr>
        <p:spPr>
          <a:xfrm>
            <a:off x="2593080" y="624240"/>
            <a:ext cx="8911440" cy="593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5"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6"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7"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9"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0"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1" name="PlaceHolder 4"/>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53"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4"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5" name="PlaceHolder 4"/>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FE7C4"/>
            </a:gs>
          </a:gsLst>
          <a:path path="circle">
            <a:fillToRect l="25000" t="25000" r="75000" b="75000"/>
          </a:path>
        </a:gradFill>
        <a:effectLst/>
      </p:bgPr>
    </p:bg>
    <p:spTree>
      <p:nvGrpSpPr>
        <p:cNvPr id="1" name=""/>
        <p:cNvGrpSpPr/>
        <p:nvPr/>
      </p:nvGrpSpPr>
      <p:grpSpPr>
        <a:xfrm>
          <a:off x="0" y="0"/>
          <a:ext cx="0" cy="0"/>
          <a:chOff x="0" y="0"/>
          <a:chExt cx="0" cy="0"/>
        </a:xfrm>
      </p:grpSpPr>
      <p:grpSp>
        <p:nvGrpSpPr>
          <p:cNvPr id="35" name="Group 22"/>
          <p:cNvGrpSpPr/>
          <p:nvPr/>
        </p:nvGrpSpPr>
        <p:grpSpPr>
          <a:xfrm>
            <a:off x="0" y="228600"/>
            <a:ext cx="2851200" cy="6638400"/>
            <a:chOff x="0" y="228600"/>
            <a:chExt cx="2851200" cy="6638400"/>
          </a:xfrm>
        </p:grpSpPr>
        <p:sp>
          <p:nvSpPr>
            <p:cNvPr id="36" name="Freeform 11"/>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2" name="Freeform 12"/>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3" name="Freeform 13"/>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4" name="Freeform 14"/>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5" name="Freeform 15"/>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6" name="Freeform 16"/>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 name="Freeform 17"/>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 name="Freeform 18"/>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9" name="Freeform 19"/>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0" name="Freeform 20"/>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1" name="Freeform 21"/>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2" name="Freeform 22"/>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grpSp>
      <p:grpSp>
        <p:nvGrpSpPr>
          <p:cNvPr id="13" name="Group 9"/>
          <p:cNvGrpSpPr/>
          <p:nvPr/>
        </p:nvGrpSpPr>
        <p:grpSpPr>
          <a:xfrm>
            <a:off x="27360" y="-720"/>
            <a:ext cx="2356200" cy="6853680"/>
            <a:chOff x="27360" y="-720"/>
            <a:chExt cx="2356200" cy="6853680"/>
          </a:xfrm>
        </p:grpSpPr>
        <p:sp>
          <p:nvSpPr>
            <p:cNvPr id="14" name="Freeform 27"/>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5" name="Freeform 28"/>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6" name="Freeform 29"/>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7" name="Freeform 30"/>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8" name="Freeform 31"/>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9" name="Freeform 32"/>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0" name="Freeform 33"/>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1" name="Freeform 34"/>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2" name="Freeform 35"/>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3" name="Freeform 36"/>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4" name="Freeform 37"/>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5" name="Freeform 38"/>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w="0">
              <a:noFill/>
            </a:ln>
          </p:spPr>
          <p:style>
            <a:lnRef idx="0">
              <a:scrgbClr r="0" g="0" b="0"/>
            </a:lnRef>
            <a:fillRef idx="0">
              <a:scrgbClr r="0" g="0" b="0"/>
            </a:fillRef>
            <a:effectRef idx="0">
              <a:scrgbClr r="0" g="0" b="0"/>
            </a:effectRef>
            <a:fontRef idx="minor"/>
          </p:style>
        </p:sp>
      </p:grpSp>
      <p:sp>
        <p:nvSpPr>
          <p:cNvPr id="26" name="Rectangle 6"/>
          <p:cNvSpPr/>
          <p:nvPr/>
        </p:nvSpPr>
        <p:spPr>
          <a:xfrm>
            <a:off x="0" y="0"/>
            <a:ext cx="182520" cy="6857640"/>
          </a:xfrm>
          <a:prstGeom prst="rect">
            <a:avLst/>
          </a:prstGeom>
          <a:solidFill>
            <a:schemeClr val="tx2"/>
          </a:solidFill>
          <a:ln>
            <a:noFill/>
          </a:ln>
          <a:effectLst>
            <a:outerShdw blurRad="38160" dist="2556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2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Click to edit Master title style</a:t>
            </a:r>
            <a:endParaRPr lang="en-US" sz="3600" b="0" strike="noStrike" spc="-1">
              <a:solidFill>
                <a:srgbClr val="000000"/>
              </a:solidFill>
              <a:latin typeface="Century Gothic"/>
            </a:endParaRPr>
          </a:p>
        </p:txBody>
      </p:sp>
      <p:sp>
        <p:nvSpPr>
          <p:cNvPr id="28" name="PlaceHolder 2"/>
          <p:cNvSpPr>
            <a:spLocks noGrp="1"/>
          </p:cNvSpPr>
          <p:nvPr>
            <p:ph type="body"/>
          </p:nvPr>
        </p:nvSpPr>
        <p:spPr>
          <a:xfrm>
            <a:off x="2589120" y="2133720"/>
            <a:ext cx="8915040" cy="377712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rPr>
              <a:t>Click to edit Master text styles</a:t>
            </a: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rPr>
              <a:t>Second level</a:t>
            </a:r>
          </a:p>
          <a:p>
            <a:pPr marL="1143000" lvl="2" indent="-228600">
              <a:lnSpc>
                <a:spcPct val="100000"/>
              </a:lnSpc>
              <a:spcBef>
                <a:spcPts val="1001"/>
              </a:spcBef>
              <a:buClr>
                <a:srgbClr val="A53010"/>
              </a:buClr>
              <a:buFont typeface="Wingdings 3" charset="2"/>
              <a:buChar char=""/>
            </a:pPr>
            <a:r>
              <a:rPr lang="en-US" sz="1400" b="0" strike="noStrike" spc="-1">
                <a:solidFill>
                  <a:srgbClr val="404040"/>
                </a:solidFill>
                <a:latin typeface="Century Gothic"/>
              </a:rPr>
              <a:t>Third level</a:t>
            </a:r>
          </a:p>
          <a:p>
            <a:pPr marL="1600200" lvl="3" indent="-22860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Fourth level</a:t>
            </a:r>
          </a:p>
          <a:p>
            <a:pPr marL="2057400" lvl="4" indent="-22860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Fifth level</a:t>
            </a:r>
          </a:p>
        </p:txBody>
      </p:sp>
      <p:sp>
        <p:nvSpPr>
          <p:cNvPr id="29" name="PlaceHolder 3"/>
          <p:cNvSpPr>
            <a:spLocks noGrp="1"/>
          </p:cNvSpPr>
          <p:nvPr>
            <p:ph type="dt"/>
          </p:nvPr>
        </p:nvSpPr>
        <p:spPr>
          <a:xfrm>
            <a:off x="10361520" y="6130440"/>
            <a:ext cx="1145880" cy="370080"/>
          </a:xfrm>
          <a:prstGeom prst="rect">
            <a:avLst/>
          </a:prstGeom>
          <a:noFill/>
          <a:ln w="0">
            <a:noFill/>
          </a:ln>
        </p:spPr>
        <p:txBody>
          <a:bodyPr anchor="ctr">
            <a:noAutofit/>
          </a:bodyPr>
          <a:lstStyle/>
          <a:p>
            <a:pPr algn="r">
              <a:lnSpc>
                <a:spcPct val="100000"/>
              </a:lnSpc>
            </a:pPr>
            <a:fld id="{C4A60874-7E0C-4FC8-A98F-F29ECE7A204A}" type="datetime">
              <a:rPr lang="en-US" sz="900" b="0" strike="noStrike" spc="-1">
                <a:solidFill>
                  <a:srgbClr val="8B8B8B"/>
                </a:solidFill>
                <a:latin typeface="Century Gothic"/>
              </a:rPr>
              <a:t>1/19/2022</a:t>
            </a:fld>
            <a:endParaRPr lang="en-GB" sz="900" b="0" strike="noStrike" spc="-1">
              <a:latin typeface="Times New Roman"/>
            </a:endParaRPr>
          </a:p>
        </p:txBody>
      </p:sp>
      <p:sp>
        <p:nvSpPr>
          <p:cNvPr id="30" name="PlaceHolder 4"/>
          <p:cNvSpPr>
            <a:spLocks noGrp="1"/>
          </p:cNvSpPr>
          <p:nvPr>
            <p:ph type="ftr"/>
          </p:nvPr>
        </p:nvSpPr>
        <p:spPr>
          <a:xfrm>
            <a:off x="2589120" y="6135840"/>
            <a:ext cx="7619760" cy="364680"/>
          </a:xfrm>
          <a:prstGeom prst="rect">
            <a:avLst/>
          </a:prstGeom>
          <a:noFill/>
          <a:ln w="0">
            <a:noFill/>
          </a:ln>
        </p:spPr>
        <p:txBody>
          <a:bodyPr anchor="ctr">
            <a:noAutofit/>
          </a:bodyPr>
          <a:lstStyle/>
          <a:p>
            <a:endParaRPr lang="en-GB" sz="2400" b="0" strike="noStrike" spc="-1">
              <a:latin typeface="Times New Roman"/>
            </a:endParaRPr>
          </a:p>
        </p:txBody>
      </p:sp>
      <p:sp>
        <p:nvSpPr>
          <p:cNvPr id="31" name="Freeform 11"/>
          <p:cNvSpPr/>
          <p:nvPr/>
        </p:nvSpPr>
        <p:spPr>
          <a:xfrm flipV="1">
            <a:off x="-3960" y="713880"/>
            <a:ext cx="1588320" cy="506880"/>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w="0">
            <a:noFill/>
          </a:ln>
        </p:spPr>
        <p:style>
          <a:lnRef idx="0">
            <a:scrgbClr r="0" g="0" b="0"/>
          </a:lnRef>
          <a:fillRef idx="0">
            <a:scrgbClr r="0" g="0" b="0"/>
          </a:fillRef>
          <a:effectRef idx="0">
            <a:scrgbClr r="0" g="0" b="0"/>
          </a:effectRef>
          <a:fontRef idx="minor"/>
        </p:style>
      </p:sp>
      <p:sp>
        <p:nvSpPr>
          <p:cNvPr id="32" name="PlaceHolder 5"/>
          <p:cNvSpPr>
            <a:spLocks noGrp="1"/>
          </p:cNvSpPr>
          <p:nvPr>
            <p:ph type="sldNum"/>
          </p:nvPr>
        </p:nvSpPr>
        <p:spPr>
          <a:xfrm>
            <a:off x="531720" y="787680"/>
            <a:ext cx="779400" cy="364680"/>
          </a:xfrm>
          <a:prstGeom prst="rect">
            <a:avLst/>
          </a:prstGeom>
          <a:noFill/>
          <a:ln w="0">
            <a:noFill/>
          </a:ln>
        </p:spPr>
        <p:txBody>
          <a:bodyPr anchor="ctr">
            <a:noAutofit/>
          </a:bodyPr>
          <a:lstStyle/>
          <a:p>
            <a:pPr algn="r">
              <a:lnSpc>
                <a:spcPct val="100000"/>
              </a:lnSpc>
            </a:pPr>
            <a:fld id="{B8232A9A-0F9C-4E53-A71C-70E4E803D177}" type="slidenum">
              <a:rPr lang="en-US" sz="2000" b="0" strike="noStrike" spc="-1">
                <a:solidFill>
                  <a:srgbClr val="FEFFFF"/>
                </a:solidFill>
                <a:latin typeface="Century Gothic"/>
              </a:rPr>
              <a:t>‹#›</a:t>
            </a:fld>
            <a:endParaRPr lang="en-GB" sz="2000" b="0" strike="noStrike" spc="-1">
              <a:latin typeface="Times New Roman"/>
            </a:endParaRPr>
          </a:p>
        </p:txBody>
      </p:sp>
      <p:pic>
        <p:nvPicPr>
          <p:cNvPr id="34" name="Picture 9"/>
          <p:cNvPicPr/>
          <p:nvPr/>
        </p:nvPicPr>
        <p:blipFill>
          <a:blip r:embed="rId14"/>
          <a:stretch/>
        </p:blipFill>
        <p:spPr>
          <a:xfrm>
            <a:off x="169560" y="6685200"/>
            <a:ext cx="12022200" cy="2120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FE7C4"/>
            </a:gs>
          </a:gsLst>
          <a:path path="circle">
            <a:fillToRect l="25000" t="25000" r="75000" b="75000"/>
          </a:path>
        </a:gradFill>
        <a:effectLst/>
      </p:bgPr>
    </p:bg>
    <p:spTree>
      <p:nvGrpSpPr>
        <p:cNvPr id="1" name=""/>
        <p:cNvGrpSpPr/>
        <p:nvPr/>
      </p:nvGrpSpPr>
      <p:grpSpPr>
        <a:xfrm>
          <a:off x="0" y="0"/>
          <a:ext cx="0" cy="0"/>
          <a:chOff x="0" y="0"/>
          <a:chExt cx="0" cy="0"/>
        </a:xfrm>
      </p:grpSpPr>
      <p:grpSp>
        <p:nvGrpSpPr>
          <p:cNvPr id="71" name="Group 22"/>
          <p:cNvGrpSpPr/>
          <p:nvPr/>
        </p:nvGrpSpPr>
        <p:grpSpPr>
          <a:xfrm>
            <a:off x="0" y="228600"/>
            <a:ext cx="2851200" cy="6638400"/>
            <a:chOff x="0" y="228600"/>
            <a:chExt cx="2851200" cy="6638400"/>
          </a:xfrm>
        </p:grpSpPr>
        <p:sp>
          <p:nvSpPr>
            <p:cNvPr id="72" name="Freeform 11"/>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3" name="Freeform 12"/>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4" name="Freeform 13"/>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5" name="Freeform 14"/>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6" name="Freeform 15"/>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7" name="Freeform 16"/>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8" name="Freeform 17"/>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9" name="Freeform 18"/>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0" name="Freeform 19"/>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1" name="Freeform 20"/>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2" name="Freeform 21"/>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3" name="Freeform 22"/>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grpSp>
      <p:grpSp>
        <p:nvGrpSpPr>
          <p:cNvPr id="84" name="Group 9"/>
          <p:cNvGrpSpPr/>
          <p:nvPr/>
        </p:nvGrpSpPr>
        <p:grpSpPr>
          <a:xfrm>
            <a:off x="27360" y="-720"/>
            <a:ext cx="2356200" cy="6853680"/>
            <a:chOff x="27360" y="-720"/>
            <a:chExt cx="2356200" cy="6853680"/>
          </a:xfrm>
        </p:grpSpPr>
        <p:sp>
          <p:nvSpPr>
            <p:cNvPr id="85" name="Freeform 27"/>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6" name="Freeform 28"/>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7" name="Freeform 29"/>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8" name="Freeform 30"/>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9" name="Freeform 31"/>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0" name="Freeform 32"/>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1" name="Freeform 33"/>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2" name="Freeform 34"/>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3" name="Freeform 35"/>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4" name="Freeform 36"/>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5" name="Freeform 37"/>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6" name="Freeform 38"/>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w="0">
              <a:noFill/>
            </a:ln>
          </p:spPr>
          <p:style>
            <a:lnRef idx="0">
              <a:scrgbClr r="0" g="0" b="0"/>
            </a:lnRef>
            <a:fillRef idx="0">
              <a:scrgbClr r="0" g="0" b="0"/>
            </a:fillRef>
            <a:effectRef idx="0">
              <a:scrgbClr r="0" g="0" b="0"/>
            </a:effectRef>
            <a:fontRef idx="minor"/>
          </p:style>
        </p:sp>
      </p:grpSp>
      <p:sp>
        <p:nvSpPr>
          <p:cNvPr id="97" name="Rectangle 6"/>
          <p:cNvSpPr/>
          <p:nvPr/>
        </p:nvSpPr>
        <p:spPr>
          <a:xfrm>
            <a:off x="0" y="0"/>
            <a:ext cx="182520" cy="6857640"/>
          </a:xfrm>
          <a:prstGeom prst="rect">
            <a:avLst/>
          </a:prstGeom>
          <a:solidFill>
            <a:schemeClr val="tx2"/>
          </a:solidFill>
          <a:ln>
            <a:noFill/>
          </a:ln>
          <a:effectLst>
            <a:outerShdw blurRad="38160" dist="2556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98" name="PlaceHolder 1"/>
          <p:cNvSpPr>
            <a:spLocks noGrp="1"/>
          </p:cNvSpPr>
          <p:nvPr>
            <p:ph type="title"/>
          </p:nvPr>
        </p:nvSpPr>
        <p:spPr>
          <a:xfrm>
            <a:off x="2589120" y="2514600"/>
            <a:ext cx="8915040" cy="2262600"/>
          </a:xfrm>
          <a:prstGeom prst="rect">
            <a:avLst/>
          </a:prstGeom>
          <a:noFill/>
          <a:ln w="0">
            <a:noFill/>
          </a:ln>
        </p:spPr>
        <p:txBody>
          <a:bodyPr anchor="b">
            <a:normAutofit/>
          </a:bodyPr>
          <a:lstStyle/>
          <a:p>
            <a:pPr>
              <a:lnSpc>
                <a:spcPct val="100000"/>
              </a:lnSpc>
            </a:pPr>
            <a:r>
              <a:rPr lang="en-US" sz="5400" b="0" strike="noStrike" spc="-1">
                <a:solidFill>
                  <a:srgbClr val="262626"/>
                </a:solidFill>
                <a:latin typeface="Century Gothic"/>
              </a:rPr>
              <a:t>Click to edit Master title style</a:t>
            </a:r>
            <a:endParaRPr lang="en-US" sz="5400" b="0" strike="noStrike" spc="-1">
              <a:solidFill>
                <a:srgbClr val="000000"/>
              </a:solidFill>
              <a:latin typeface="Century Gothic"/>
            </a:endParaRPr>
          </a:p>
        </p:txBody>
      </p:sp>
      <p:sp>
        <p:nvSpPr>
          <p:cNvPr id="99" name="PlaceHolder 2"/>
          <p:cNvSpPr>
            <a:spLocks noGrp="1"/>
          </p:cNvSpPr>
          <p:nvPr>
            <p:ph type="dt"/>
          </p:nvPr>
        </p:nvSpPr>
        <p:spPr>
          <a:xfrm>
            <a:off x="10361520" y="6130440"/>
            <a:ext cx="1145880" cy="370080"/>
          </a:xfrm>
          <a:prstGeom prst="rect">
            <a:avLst/>
          </a:prstGeom>
          <a:noFill/>
          <a:ln w="0">
            <a:noFill/>
          </a:ln>
        </p:spPr>
        <p:txBody>
          <a:bodyPr anchor="ctr">
            <a:noAutofit/>
          </a:bodyPr>
          <a:lstStyle/>
          <a:p>
            <a:pPr algn="r">
              <a:lnSpc>
                <a:spcPct val="100000"/>
              </a:lnSpc>
            </a:pPr>
            <a:fld id="{E5FC2000-29BF-4132-B058-3B9CD08C7F4D}" type="datetime">
              <a:rPr lang="en-US" sz="900" b="0" strike="noStrike" spc="-1">
                <a:solidFill>
                  <a:srgbClr val="8B8B8B"/>
                </a:solidFill>
                <a:latin typeface="Century Gothic"/>
              </a:rPr>
              <a:t>1/19/2022</a:t>
            </a:fld>
            <a:endParaRPr lang="en-GB" sz="900" b="0" strike="noStrike" spc="-1">
              <a:latin typeface="Times New Roman"/>
            </a:endParaRPr>
          </a:p>
        </p:txBody>
      </p:sp>
      <p:sp>
        <p:nvSpPr>
          <p:cNvPr id="100" name="PlaceHolder 3"/>
          <p:cNvSpPr>
            <a:spLocks noGrp="1"/>
          </p:cNvSpPr>
          <p:nvPr>
            <p:ph type="ftr"/>
          </p:nvPr>
        </p:nvSpPr>
        <p:spPr>
          <a:xfrm>
            <a:off x="2589120" y="6135840"/>
            <a:ext cx="7619760" cy="364680"/>
          </a:xfrm>
          <a:prstGeom prst="rect">
            <a:avLst/>
          </a:prstGeom>
          <a:noFill/>
          <a:ln w="0">
            <a:noFill/>
          </a:ln>
        </p:spPr>
        <p:txBody>
          <a:bodyPr anchor="ctr">
            <a:noAutofit/>
          </a:bodyPr>
          <a:lstStyle/>
          <a:p>
            <a:endParaRPr lang="en-GB" sz="2400" b="0" strike="noStrike" spc="-1">
              <a:latin typeface="Times New Roman"/>
            </a:endParaRPr>
          </a:p>
        </p:txBody>
      </p:sp>
      <p:sp>
        <p:nvSpPr>
          <p:cNvPr id="101" name="Freeform 6"/>
          <p:cNvSpPr/>
          <p:nvPr/>
        </p:nvSpPr>
        <p:spPr>
          <a:xfrm>
            <a:off x="0" y="4323960"/>
            <a:ext cx="1744200" cy="778320"/>
          </a:xfrm>
          <a:custGeom>
            <a:avLst/>
            <a:gdLst/>
            <a:ahLst/>
            <a:cxnLst/>
            <a:rect l="l" t="t"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w="0">
            <a:noFill/>
          </a:ln>
        </p:spPr>
        <p:style>
          <a:lnRef idx="0">
            <a:scrgbClr r="0" g="0" b="0"/>
          </a:lnRef>
          <a:fillRef idx="0">
            <a:scrgbClr r="0" g="0" b="0"/>
          </a:fillRef>
          <a:effectRef idx="0">
            <a:scrgbClr r="0" g="0" b="0"/>
          </a:effectRef>
          <a:fontRef idx="minor"/>
        </p:style>
      </p:sp>
      <p:sp>
        <p:nvSpPr>
          <p:cNvPr id="102" name="PlaceHolder 4"/>
          <p:cNvSpPr>
            <a:spLocks noGrp="1"/>
          </p:cNvSpPr>
          <p:nvPr>
            <p:ph type="sldNum"/>
          </p:nvPr>
        </p:nvSpPr>
        <p:spPr>
          <a:xfrm>
            <a:off x="531720" y="4529520"/>
            <a:ext cx="779400" cy="364680"/>
          </a:xfrm>
          <a:prstGeom prst="rect">
            <a:avLst/>
          </a:prstGeom>
          <a:noFill/>
          <a:ln w="0">
            <a:noFill/>
          </a:ln>
        </p:spPr>
        <p:txBody>
          <a:bodyPr anchor="ctr">
            <a:noAutofit/>
          </a:bodyPr>
          <a:lstStyle/>
          <a:p>
            <a:pPr algn="r">
              <a:lnSpc>
                <a:spcPct val="100000"/>
              </a:lnSpc>
            </a:pPr>
            <a:fld id="{9C66DDDD-30E9-4C62-B1B4-45462265CB92}" type="slidenum">
              <a:rPr lang="en-US" sz="2000" b="0" strike="noStrike" spc="-1">
                <a:solidFill>
                  <a:srgbClr val="FEFFFF"/>
                </a:solidFill>
                <a:latin typeface="Century Gothic"/>
              </a:rPr>
              <a:t>‹#›</a:t>
            </a:fld>
            <a:endParaRPr lang="en-GB" sz="2000" b="0" strike="noStrike" spc="-1">
              <a:latin typeface="Times New Roman"/>
            </a:endParaRPr>
          </a:p>
        </p:txBody>
      </p:sp>
      <p:sp>
        <p:nvSpPr>
          <p:cNvPr id="103"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404040"/>
                </a:solidFill>
                <a:latin typeface="Century Gothic"/>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entury Gothic"/>
              </a:rPr>
              <a:t>Second Outline Level</a:t>
            </a:r>
          </a:p>
          <a:p>
            <a:pPr marL="1296000" lvl="2" indent="-288000">
              <a:spcBef>
                <a:spcPts val="850"/>
              </a:spcBef>
              <a:buClr>
                <a:srgbClr val="000000"/>
              </a:buClr>
              <a:buSzPct val="45000"/>
              <a:buFont typeface="Wingdings" charset="2"/>
              <a:buChar char=""/>
            </a:pPr>
            <a:r>
              <a:rPr lang="en-US" sz="1200" b="0" strike="noStrike" spc="-1">
                <a:solidFill>
                  <a:srgbClr val="404040"/>
                </a:solidFill>
                <a:latin typeface="Century Gothic"/>
              </a:rPr>
              <a:t>Third Outline Level</a:t>
            </a:r>
          </a:p>
          <a:p>
            <a:pPr marL="1728000" lvl="3" indent="-216000">
              <a:spcBef>
                <a:spcPts val="567"/>
              </a:spcBef>
              <a:buClr>
                <a:srgbClr val="000000"/>
              </a:buClr>
              <a:buSzPct val="75000"/>
              <a:buFont typeface="Symbol" charset="2"/>
              <a:buChar char=""/>
            </a:pPr>
            <a:r>
              <a:rPr lang="en-US" sz="1200" b="0" strike="noStrike" spc="-1">
                <a:solidFill>
                  <a:srgbClr val="404040"/>
                </a:solidFill>
                <a:latin typeface="Century Gothic"/>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entury Gothic"/>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entury Gothic"/>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3276960" y="441546"/>
            <a:ext cx="8915040" cy="2262600"/>
          </a:xfrm>
          <a:prstGeom prst="rect">
            <a:avLst/>
          </a:prstGeom>
          <a:noFill/>
          <a:ln w="0">
            <a:noFill/>
          </a:ln>
        </p:spPr>
        <p:txBody>
          <a:bodyPr anchor="b">
            <a:normAutofit/>
          </a:bodyPr>
          <a:lstStyle/>
          <a:p>
            <a:pPr>
              <a:lnSpc>
                <a:spcPct val="100000"/>
              </a:lnSpc>
            </a:pPr>
            <a:r>
              <a:rPr lang="en-US" sz="5400" b="1" strike="noStrike" spc="-1" dirty="0">
                <a:solidFill>
                  <a:srgbClr val="262626"/>
                </a:solidFill>
                <a:latin typeface="Century Gothic"/>
              </a:rPr>
              <a:t>Artificial Intelligence</a:t>
            </a:r>
            <a:endParaRPr lang="en-US" sz="5400" b="0" strike="noStrike" spc="-1" dirty="0">
              <a:solidFill>
                <a:srgbClr val="000000"/>
              </a:solidFill>
              <a:latin typeface="Century Gothic"/>
            </a:endParaRPr>
          </a:p>
        </p:txBody>
      </p:sp>
      <p:sp>
        <p:nvSpPr>
          <p:cNvPr id="141" name="PlaceHolder 2"/>
          <p:cNvSpPr>
            <a:spLocks noGrp="1"/>
          </p:cNvSpPr>
          <p:nvPr>
            <p:ph type="subTitle"/>
          </p:nvPr>
        </p:nvSpPr>
        <p:spPr>
          <a:xfrm>
            <a:off x="2589120" y="4777200"/>
            <a:ext cx="8915040" cy="1126080"/>
          </a:xfrm>
          <a:prstGeom prst="rect">
            <a:avLst/>
          </a:prstGeom>
          <a:noFill/>
          <a:ln w="0">
            <a:noFill/>
          </a:ln>
        </p:spPr>
        <p:txBody>
          <a:bodyPr anchor="t">
            <a:normAutofit/>
          </a:bodyPr>
          <a:lstStyle/>
          <a:p>
            <a:pPr>
              <a:lnSpc>
                <a:spcPct val="100000"/>
              </a:lnSpc>
              <a:spcBef>
                <a:spcPts val="1001"/>
              </a:spcBef>
              <a:tabLst>
                <a:tab pos="0" algn="l"/>
              </a:tabLst>
            </a:pPr>
            <a:r>
              <a:rPr lang="en-US" sz="1800" b="1" strike="noStrike" spc="-1" dirty="0">
                <a:solidFill>
                  <a:srgbClr val="595959"/>
                </a:solidFill>
                <a:latin typeface="Century Gothic"/>
              </a:rPr>
              <a:t>Dr. Piyush </a:t>
            </a:r>
            <a:r>
              <a:rPr lang="en-US" sz="1800" b="1" strike="noStrike" spc="-1" dirty="0" smtClean="0">
                <a:solidFill>
                  <a:srgbClr val="595959"/>
                </a:solidFill>
                <a:latin typeface="Century Gothic"/>
              </a:rPr>
              <a:t>Joshi</a:t>
            </a:r>
          </a:p>
          <a:p>
            <a:pPr>
              <a:lnSpc>
                <a:spcPct val="100000"/>
              </a:lnSpc>
              <a:spcBef>
                <a:spcPts val="1001"/>
              </a:spcBef>
              <a:tabLst>
                <a:tab pos="0" algn="l"/>
              </a:tabLst>
            </a:pPr>
            <a:r>
              <a:rPr lang="en-US" sz="1800" b="1" spc="-1" dirty="0" smtClean="0">
                <a:solidFill>
                  <a:srgbClr val="595959"/>
                </a:solidFill>
                <a:latin typeface="Century Gothic"/>
              </a:rPr>
              <a:t>IIIT Sri City</a:t>
            </a:r>
            <a:endParaRPr lang="en-GB" sz="1800" b="0" strike="noStrike" spc="-1" dirty="0">
              <a:latin typeface="Arial"/>
            </a:endParaRPr>
          </a:p>
          <a:p>
            <a:pPr>
              <a:lnSpc>
                <a:spcPct val="100000"/>
              </a:lnSpc>
              <a:spcBef>
                <a:spcPts val="1001"/>
              </a:spcBef>
              <a:tabLst>
                <a:tab pos="0" algn="l"/>
              </a:tabLst>
            </a:pPr>
            <a:endParaRPr lang="en-GB" sz="1800" b="0" strike="noStrike" spc="-1" dirty="0">
              <a:latin typeface="Arial"/>
            </a:endParaRPr>
          </a:p>
          <a:p>
            <a:pPr>
              <a:lnSpc>
                <a:spcPct val="100000"/>
              </a:lnSpc>
              <a:spcBef>
                <a:spcPts val="1001"/>
              </a:spcBef>
              <a:tabLst>
                <a:tab pos="0" algn="l"/>
              </a:tabLst>
            </a:pPr>
            <a:endParaRPr lang="en-GB" sz="1800" b="0" strike="noStrike" spc="-1" dirty="0">
              <a:latin typeface="Arial"/>
            </a:endParaRPr>
          </a:p>
        </p:txBody>
      </p:sp>
      <p:pic>
        <p:nvPicPr>
          <p:cNvPr id="4" name="Picture 8"/>
          <p:cNvPicPr/>
          <p:nvPr/>
        </p:nvPicPr>
        <p:blipFill>
          <a:blip r:embed="rId2"/>
          <a:stretch/>
        </p:blipFill>
        <p:spPr>
          <a:xfrm>
            <a:off x="5837760" y="3175200"/>
            <a:ext cx="4464720" cy="2959560"/>
          </a:xfrm>
          <a:prstGeom prst="rect">
            <a:avLst/>
          </a:prstGeom>
          <a:ln w="0">
            <a:noFill/>
          </a:ln>
        </p:spPr>
      </p:pic>
    </p:spTree>
    <p:extLst>
      <p:ext uri="{BB962C8B-B14F-4D97-AF65-F5344CB8AC3E}">
        <p14:creationId xmlns:p14="http://schemas.microsoft.com/office/powerpoint/2010/main" val="3643161889"/>
      </p:ext>
    </p:extLst>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Properties of task environments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214" name="PlaceHolder 2"/>
          <p:cNvSpPr>
            <a:spLocks noGrp="1"/>
          </p:cNvSpPr>
          <p:nvPr>
            <p:ph/>
          </p:nvPr>
        </p:nvSpPr>
        <p:spPr>
          <a:xfrm>
            <a:off x="2701800" y="1596960"/>
            <a:ext cx="8987040" cy="489096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Episodic vs. Sequential</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In sequential environments, on the other hand, the current decision could affect all future decisions.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Chess and taxi driving are sequential.</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Short-term actions can have long-term consequences.</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Properties of task environments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216" name="PlaceHolder 2"/>
          <p:cNvSpPr>
            <a:spLocks noGrp="1"/>
          </p:cNvSpPr>
          <p:nvPr>
            <p:ph/>
          </p:nvPr>
        </p:nvSpPr>
        <p:spPr>
          <a:xfrm>
            <a:off x="2688480" y="1538280"/>
            <a:ext cx="9036720" cy="47106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Static vs. Dynamic:</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If the environment can change while an agent is deliberating, then we say the environment is dynamic for that agent; otherwise, it is static.</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Properties of task environments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218" name="PlaceHolder 2"/>
          <p:cNvSpPr>
            <a:spLocks noGrp="1"/>
          </p:cNvSpPr>
          <p:nvPr>
            <p:ph/>
          </p:nvPr>
        </p:nvSpPr>
        <p:spPr>
          <a:xfrm>
            <a:off x="2688480" y="1538280"/>
            <a:ext cx="9036720" cy="47106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Discrete vs. continuous: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discrete/continuous distinction applies to the state of the environment, to the way time is handled, and to the percepts and actions of the agent.</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chess environment has a finite number of distinct states.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Taxi driving is a continuous-state and continuous-time problem: the speed and location of the taxi.</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PlaceHolder 1"/>
          <p:cNvSpPr>
            <a:spLocks noGrp="1"/>
          </p:cNvSpPr>
          <p:nvPr>
            <p:ph type="title"/>
          </p:nvPr>
        </p:nvSpPr>
        <p:spPr>
          <a:xfrm>
            <a:off x="2593080" y="624240"/>
            <a:ext cx="8911440" cy="1280520"/>
          </a:xfrm>
          <a:prstGeom prst="rect">
            <a:avLst/>
          </a:prstGeom>
          <a:noFill/>
          <a:ln w="0">
            <a:noFill/>
          </a:ln>
        </p:spPr>
        <p:txBody>
          <a:bodyPr anchor="t">
            <a:noAutofit/>
          </a:bodyPr>
          <a:lstStyle/>
          <a:p>
            <a:endParaRPr lang="en-US" sz="1800" b="0" strike="noStrike" spc="-1">
              <a:solidFill>
                <a:srgbClr val="000000"/>
              </a:solidFill>
              <a:latin typeface="Century Gothic"/>
            </a:endParaRPr>
          </a:p>
        </p:txBody>
      </p:sp>
      <p:sp>
        <p:nvSpPr>
          <p:cNvPr id="220" name="PlaceHolder 2"/>
          <p:cNvSpPr>
            <a:spLocks noGrp="1"/>
          </p:cNvSpPr>
          <p:nvPr>
            <p:ph/>
          </p:nvPr>
        </p:nvSpPr>
        <p:spPr>
          <a:xfrm>
            <a:off x="2589120" y="2133720"/>
            <a:ext cx="8915040" cy="3777120"/>
          </a:xfrm>
          <a:prstGeom prst="rect">
            <a:avLst/>
          </a:prstGeom>
          <a:noFill/>
          <a:ln w="0">
            <a:noFill/>
          </a:ln>
        </p:spPr>
        <p:txBody>
          <a:bodyPr anchor="t">
            <a:normAutofit/>
          </a:bodyPr>
          <a:lstStyle/>
          <a:p>
            <a:pPr marL="0" indent="0">
              <a:lnSpc>
                <a:spcPct val="100000"/>
              </a:lnSpc>
              <a:spcBef>
                <a:spcPts val="1001"/>
              </a:spcBef>
              <a:buNone/>
              <a:tabLst>
                <a:tab pos="0" algn="l"/>
              </a:tabLst>
            </a:pPr>
            <a:r>
              <a:rPr lang="en-US" sz="3600" b="1" strike="noStrike" spc="-1" dirty="0" smtClean="0">
                <a:solidFill>
                  <a:srgbClr val="404040"/>
                </a:solidFill>
                <a:latin typeface="Century Gothic"/>
              </a:rPr>
              <a:t>                 </a:t>
            </a:r>
            <a:r>
              <a:rPr lang="en-US" sz="3600" b="1" strike="noStrike" spc="-1" dirty="0">
                <a:solidFill>
                  <a:srgbClr val="404040"/>
                </a:solidFill>
                <a:latin typeface="Century Gothic"/>
              </a:rPr>
              <a:t>Types of agents</a:t>
            </a:r>
            <a:endParaRPr lang="en-US" sz="3600" b="0" strike="noStrike" spc="-1" dirty="0">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Simple reflex agents</a:t>
            </a:r>
            <a:endParaRPr lang="en-US" sz="3600" b="0" strike="noStrike" spc="-1">
              <a:solidFill>
                <a:srgbClr val="000000"/>
              </a:solidFill>
              <a:latin typeface="Century Gothic"/>
            </a:endParaRPr>
          </a:p>
        </p:txBody>
      </p:sp>
      <p:sp>
        <p:nvSpPr>
          <p:cNvPr id="222" name="PlaceHolder 2"/>
          <p:cNvSpPr>
            <a:spLocks noGrp="1"/>
          </p:cNvSpPr>
          <p:nvPr>
            <p:ph/>
          </p:nvPr>
        </p:nvSpPr>
        <p:spPr>
          <a:xfrm>
            <a:off x="2710800" y="1596960"/>
            <a:ext cx="8978040" cy="4931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These agents select actions on the basis of the current percept, ignoring the rest of the percept history.</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For example, the vacuum agent  is a simple reflex agent, because its decision is based only on the current location and on whether that location contains dirt.</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2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Simple reflex agents</a:t>
            </a:r>
            <a:endParaRPr lang="en-US" sz="3600" b="0" strike="noStrike" spc="-1">
              <a:solidFill>
                <a:srgbClr val="000000"/>
              </a:solidFill>
              <a:latin typeface="Century Gothic"/>
            </a:endParaRPr>
          </a:p>
        </p:txBody>
      </p:sp>
      <p:sp>
        <p:nvSpPr>
          <p:cNvPr id="224" name="PlaceHolder 2"/>
          <p:cNvSpPr>
            <a:spLocks noGrp="1"/>
          </p:cNvSpPr>
          <p:nvPr>
            <p:ph/>
          </p:nvPr>
        </p:nvSpPr>
        <p:spPr>
          <a:xfrm>
            <a:off x="2710800" y="1596960"/>
            <a:ext cx="8978040" cy="4931640"/>
          </a:xfrm>
          <a:prstGeom prst="rect">
            <a:avLst/>
          </a:prstGeom>
          <a:noFill/>
          <a:ln w="0">
            <a:noFill/>
          </a:ln>
        </p:spPr>
        <p:txBody>
          <a:bodyPr anchor="t">
            <a:normAutofit/>
          </a:bodyPr>
          <a:lstStyle/>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agent will work only if the correct decision can be made on the basis of only the current percept—that is, only if the environment is fully observable.</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IN" sz="1800" b="1" strike="noStrike" spc="-1">
                <a:solidFill>
                  <a:srgbClr val="404040"/>
                </a:solidFill>
                <a:latin typeface="Century Gothic"/>
                <a:ea typeface="Century Gothic"/>
              </a:rPr>
              <a:t>if </a:t>
            </a:r>
            <a:r>
              <a:rPr lang="en-IN" sz="1800" b="0" i="1" strike="noStrike" spc="-1">
                <a:solidFill>
                  <a:srgbClr val="404040"/>
                </a:solidFill>
                <a:latin typeface="Century Gothic"/>
                <a:ea typeface="Century Gothic"/>
              </a:rPr>
              <a:t>car-in-front-is-braking </a:t>
            </a:r>
            <a:r>
              <a:rPr lang="en-IN" sz="1800" b="1" strike="noStrike" spc="-1">
                <a:solidFill>
                  <a:srgbClr val="404040"/>
                </a:solidFill>
                <a:latin typeface="Century Gothic"/>
                <a:ea typeface="Century Gothic"/>
              </a:rPr>
              <a:t>then </a:t>
            </a:r>
            <a:r>
              <a:rPr lang="en-IN" sz="1800" b="0" i="1" strike="noStrike" spc="-1">
                <a:solidFill>
                  <a:srgbClr val="404040"/>
                </a:solidFill>
                <a:latin typeface="Century Gothic"/>
                <a:ea typeface="Century Gothic"/>
              </a:rPr>
              <a:t>initiate-braking</a:t>
            </a:r>
            <a:r>
              <a:rPr lang="en-IN" sz="1800" b="0" strike="noStrike" spc="-1">
                <a:solidFill>
                  <a:srgbClr val="404040"/>
                </a:solidFill>
                <a:latin typeface="Century Gothic"/>
                <a:ea typeface="Century Gothic"/>
              </a:rPr>
              <a:t>.</a:t>
            </a:r>
            <a:endParaRPr lang="en-US" sz="1800" b="0" strike="noStrike" spc="-1">
              <a:solidFill>
                <a:srgbClr val="404040"/>
              </a:solidFill>
              <a:latin typeface="Century Gothic"/>
            </a:endParaRPr>
          </a:p>
        </p:txBody>
      </p:sp>
      <p:pic>
        <p:nvPicPr>
          <p:cNvPr id="225" name="Picture 4" descr="Diagram&#10;&#10;Description automatically generated"/>
          <p:cNvPicPr/>
          <p:nvPr/>
        </p:nvPicPr>
        <p:blipFill>
          <a:blip r:embed="rId2"/>
          <a:stretch/>
        </p:blipFill>
        <p:spPr>
          <a:xfrm>
            <a:off x="3854520" y="1579320"/>
            <a:ext cx="6051240" cy="275148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24">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2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Model-based reflex agents</a:t>
            </a:r>
            <a:endParaRPr lang="en-US" sz="3600" b="0" strike="noStrike" spc="-1">
              <a:solidFill>
                <a:srgbClr val="000000"/>
              </a:solidFill>
              <a:latin typeface="Century Gothic"/>
            </a:endParaRPr>
          </a:p>
        </p:txBody>
      </p:sp>
      <p:sp>
        <p:nvSpPr>
          <p:cNvPr id="229" name="PlaceHolder 2"/>
          <p:cNvSpPr>
            <a:spLocks noGrp="1"/>
          </p:cNvSpPr>
          <p:nvPr>
            <p:ph/>
          </p:nvPr>
        </p:nvSpPr>
        <p:spPr>
          <a:xfrm>
            <a:off x="2679480" y="1605960"/>
            <a:ext cx="8964720" cy="4985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most effective way to handle </a:t>
            </a:r>
            <a:r>
              <a:rPr lang="en-US" sz="1800" b="1" strike="noStrike" spc="-1">
                <a:solidFill>
                  <a:srgbClr val="404040"/>
                </a:solidFill>
                <a:latin typeface="Century Gothic"/>
                <a:ea typeface="Century Gothic"/>
              </a:rPr>
              <a:t>partial observability </a:t>
            </a:r>
            <a:r>
              <a:rPr lang="en-US" sz="1800" b="0" strike="noStrike" spc="-1">
                <a:solidFill>
                  <a:srgbClr val="404040"/>
                </a:solidFill>
                <a:latin typeface="Century Gothic"/>
                <a:ea typeface="Century Gothic"/>
              </a:rPr>
              <a:t>is for the agent to keep track of the part of the world </a:t>
            </a:r>
            <a:r>
              <a:rPr lang="en-US" sz="1800" b="1" strike="noStrike" spc="-1">
                <a:solidFill>
                  <a:srgbClr val="FF0000"/>
                </a:solidFill>
                <a:latin typeface="Century Gothic"/>
                <a:ea typeface="Century Gothic"/>
              </a:rPr>
              <a:t>it can’t see now</a:t>
            </a:r>
            <a:r>
              <a:rPr lang="en-US" sz="1800" b="0" strike="noStrike" spc="-1">
                <a:solidFill>
                  <a:srgbClr val="404040"/>
                </a:solidFill>
                <a:latin typeface="Century Gothic"/>
                <a:ea typeface="Century Gothic"/>
              </a:rPr>
              <a:t>.</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That is, the agent should maintain some sort of </a:t>
            </a:r>
            <a:r>
              <a:rPr lang="en-US" sz="1800" b="1" strike="noStrike" spc="-1">
                <a:solidFill>
                  <a:srgbClr val="404040"/>
                </a:solidFill>
                <a:latin typeface="Century Gothic"/>
                <a:ea typeface="Century Gothic"/>
              </a:rPr>
              <a:t>internal state </a:t>
            </a:r>
            <a:r>
              <a:rPr lang="en-US" sz="1800" b="0" strike="noStrike" spc="-1">
                <a:solidFill>
                  <a:srgbClr val="404040"/>
                </a:solidFill>
                <a:latin typeface="Century Gothic"/>
                <a:ea typeface="Century Gothic"/>
              </a:rPr>
              <a:t>that depends on the percept history.</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2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2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Model-based reflex agents</a:t>
            </a:r>
            <a:endParaRPr lang="en-US" sz="3600" b="0" strike="noStrike" spc="-1">
              <a:solidFill>
                <a:srgbClr val="000000"/>
              </a:solidFill>
              <a:latin typeface="Century Gothic"/>
            </a:endParaRPr>
          </a:p>
        </p:txBody>
      </p:sp>
      <p:sp>
        <p:nvSpPr>
          <p:cNvPr id="231" name="PlaceHolder 2"/>
          <p:cNvSpPr>
            <a:spLocks noGrp="1"/>
          </p:cNvSpPr>
          <p:nvPr>
            <p:ph/>
          </p:nvPr>
        </p:nvSpPr>
        <p:spPr>
          <a:xfrm>
            <a:off x="2679480" y="1605960"/>
            <a:ext cx="8964720" cy="4985640"/>
          </a:xfrm>
          <a:prstGeom prst="rect">
            <a:avLst/>
          </a:prstGeom>
          <a:noFill/>
          <a:ln w="0">
            <a:noFill/>
          </a:ln>
        </p:spPr>
        <p:txBody>
          <a:bodyPr anchor="t">
            <a:normAutofit fontScale="90000"/>
          </a:bodyPr>
          <a:lstStyle/>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Updating this internal state information as time goes by requires two kinds of knowledge to be encoded in the agent.</a:t>
            </a:r>
            <a:endParaRPr lang="en-US" sz="2000" b="0" strike="noStrike" spc="-1">
              <a:solidFill>
                <a:srgbClr val="404040"/>
              </a:solidFill>
              <a:latin typeface="Century Gothic"/>
            </a:endParaRPr>
          </a:p>
          <a:p>
            <a:pPr marL="743040"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We need some information about how the world evolves independently of the agent. (</a:t>
            </a:r>
            <a:r>
              <a:rPr lang="en-US" sz="1600" b="0" strike="noStrike" spc="-1">
                <a:solidFill>
                  <a:srgbClr val="FF0000"/>
                </a:solidFill>
                <a:latin typeface="Century Gothic"/>
                <a:ea typeface="Century Gothic"/>
              </a:rPr>
              <a:t>overtaking car now closer than a moment ago</a:t>
            </a:r>
            <a:r>
              <a:rPr lang="en-US" sz="2000" b="0" strike="noStrike" spc="-1">
                <a:solidFill>
                  <a:srgbClr val="404040"/>
                </a:solidFill>
                <a:latin typeface="Century Gothic"/>
                <a:ea typeface="Century Gothic"/>
              </a:rPr>
              <a:t>)</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100" b="0" strike="noStrike" spc="-1">
                <a:solidFill>
                  <a:srgbClr val="404040"/>
                </a:solidFill>
                <a:latin typeface="Century Gothic"/>
                <a:ea typeface="Century Gothic"/>
              </a:rPr>
              <a:t>We need some information about how the agent’s own actions affect the world. </a:t>
            </a:r>
            <a:r>
              <a:rPr lang="en-US" sz="1800" b="0" strike="noStrike" spc="-1">
                <a:solidFill>
                  <a:srgbClr val="404040"/>
                </a:solidFill>
                <a:latin typeface="Century Gothic"/>
                <a:ea typeface="Century Gothic"/>
              </a:rPr>
              <a:t>(</a:t>
            </a:r>
            <a:r>
              <a:rPr lang="en-US" sz="1600" b="0" strike="noStrike" spc="-1">
                <a:solidFill>
                  <a:srgbClr val="FF0000"/>
                </a:solidFill>
                <a:latin typeface="Century Gothic"/>
                <a:ea typeface="Century Gothic"/>
              </a:rPr>
              <a:t>the agent turns the steering wheel clockwise, the car turns to the right</a:t>
            </a:r>
            <a:r>
              <a:rPr lang="en-US" sz="1600" b="0" strike="noStrike" spc="-1">
                <a:solidFill>
                  <a:srgbClr val="404040"/>
                </a:solidFill>
                <a:latin typeface="Century Gothic"/>
                <a:ea typeface="Century Gothic"/>
              </a:rPr>
              <a:t>)</a:t>
            </a:r>
            <a:endParaRPr lang="en-US" sz="1600" b="0" strike="noStrike" spc="-1">
              <a:solidFill>
                <a:srgbClr val="404040"/>
              </a:solidFill>
              <a:latin typeface="Century Gothic"/>
            </a:endParaRPr>
          </a:p>
        </p:txBody>
      </p:sp>
      <p:pic>
        <p:nvPicPr>
          <p:cNvPr id="232" name="Picture 4" descr="Diagram&#10;&#10;Description automatically generated"/>
          <p:cNvPicPr/>
          <p:nvPr/>
        </p:nvPicPr>
        <p:blipFill>
          <a:blip r:embed="rId2"/>
          <a:stretch/>
        </p:blipFill>
        <p:spPr>
          <a:xfrm>
            <a:off x="4097520" y="1428120"/>
            <a:ext cx="5851440" cy="268920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31">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31">
                                            <p:txEl>
                                              <p:pRg st="8" end="8"/>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231">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Model-based reflex agents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234" name="PlaceHolder 2"/>
          <p:cNvSpPr>
            <a:spLocks noGrp="1"/>
          </p:cNvSpPr>
          <p:nvPr>
            <p:ph/>
          </p:nvPr>
        </p:nvSpPr>
        <p:spPr>
          <a:xfrm>
            <a:off x="2719800" y="1605960"/>
            <a:ext cx="8919720" cy="47916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Regardless of the kind of representation used, it is seldom possible for the agent to determine the current state of a partially observable environment exactly. </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Instead, the box labeled “what the world is like now” represents the agent’s “best guess” (or sometimes best guesses).</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For example, an automated taxi may not be able to see around the large truck that has stopped in front of it and can only guess about what may be causing the hold-up. Thus, uncertainty about the current state may be unavoidable, but the agent still has to make a decision.</a:t>
            </a:r>
            <a:endParaRPr lang="en-US" sz="20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Goal-based agents</a:t>
            </a:r>
            <a:endParaRPr lang="en-US" sz="3600" b="0" strike="noStrike" spc="-1">
              <a:solidFill>
                <a:srgbClr val="000000"/>
              </a:solidFill>
              <a:latin typeface="Century Gothic"/>
            </a:endParaRPr>
          </a:p>
        </p:txBody>
      </p:sp>
      <p:sp>
        <p:nvSpPr>
          <p:cNvPr id="236" name="PlaceHolder 2"/>
          <p:cNvSpPr>
            <a:spLocks noGrp="1"/>
          </p:cNvSpPr>
          <p:nvPr>
            <p:ph/>
          </p:nvPr>
        </p:nvSpPr>
        <p:spPr>
          <a:xfrm>
            <a:off x="2751480" y="1505880"/>
            <a:ext cx="8996040" cy="51480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Knowing something about the current state of the environment is not always enough to decide what to do.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For example, at a road junction, the taxi can turn left, turn right, or go straight on. The correct decision depends on where the taxi is trying to get to. </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Intelligent Agent</a:t>
            </a:r>
            <a:endParaRPr lang="en-US" sz="3600" b="0" strike="noStrike" spc="-1">
              <a:solidFill>
                <a:srgbClr val="000000"/>
              </a:solidFill>
              <a:latin typeface="Century Gothic"/>
            </a:endParaRPr>
          </a:p>
        </p:txBody>
      </p:sp>
      <p:sp>
        <p:nvSpPr>
          <p:cNvPr id="191" name="PlaceHolder 2"/>
          <p:cNvSpPr>
            <a:spLocks noGrp="1"/>
          </p:cNvSpPr>
          <p:nvPr>
            <p:ph/>
          </p:nvPr>
        </p:nvSpPr>
        <p:spPr>
          <a:xfrm>
            <a:off x="2593800" y="1678320"/>
            <a:ext cx="9199080" cy="483228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An agent is anything that can be viewed as perceiving its environment through sensors and acting upon that environment through actuators.</a:t>
            </a:r>
            <a:endParaRPr lang="en-US" sz="1800" b="0" strike="noStrike" spc="-1">
              <a:solidFill>
                <a:srgbClr val="404040"/>
              </a:solidFill>
              <a:latin typeface="Century Gothic"/>
            </a:endParaRPr>
          </a:p>
        </p:txBody>
      </p:sp>
      <p:pic>
        <p:nvPicPr>
          <p:cNvPr id="192" name="Picture 4" descr="Diagram&#10;&#10;Description automatically generated"/>
          <p:cNvPicPr/>
          <p:nvPr/>
        </p:nvPicPr>
        <p:blipFill>
          <a:blip r:embed="rId2"/>
          <a:stretch/>
        </p:blipFill>
        <p:spPr>
          <a:xfrm>
            <a:off x="2870640" y="2400480"/>
            <a:ext cx="6455160" cy="2980080"/>
          </a:xfrm>
          <a:prstGeom prst="rect">
            <a:avLst/>
          </a:prstGeom>
          <a:ln w="0">
            <a:noFill/>
          </a:ln>
        </p:spPr>
      </p:pic>
      <p:sp>
        <p:nvSpPr>
          <p:cNvPr id="193" name="TextBox 4"/>
          <p:cNvSpPr/>
          <p:nvPr/>
        </p:nvSpPr>
        <p:spPr>
          <a:xfrm>
            <a:off x="3004920" y="5583960"/>
            <a:ext cx="8301600" cy="914760"/>
          </a:xfrm>
          <a:prstGeom prst="rect">
            <a:avLst/>
          </a:prstGeom>
          <a:noFill/>
          <a:ln w="0">
            <a:noFill/>
          </a:ln>
        </p:spPr>
        <p:style>
          <a:lnRef idx="0">
            <a:scrgbClr r="0" g="0" b="0"/>
          </a:lnRef>
          <a:fillRef idx="0">
            <a:scrgbClr r="0" g="0" b="0"/>
          </a:fillRef>
          <a:effectRef idx="0">
            <a:scrgbClr r="0" g="0" b="0"/>
          </a:effectRef>
          <a:fontRef idx="minor"/>
        </p:style>
        <p:txBody>
          <a:bodyPr vertOverflow="overflow" horzOverflow="overflow" numCol="1" spcCol="0" anchor="t">
            <a:spAutoFit/>
          </a:bodyPr>
          <a:lstStyle/>
          <a:p>
            <a:pPr>
              <a:lnSpc>
                <a:spcPct val="100000"/>
              </a:lnSpc>
            </a:pPr>
            <a:r>
              <a:rPr lang="en-US" sz="1800" b="0" strike="noStrike" spc="-1">
                <a:solidFill>
                  <a:srgbClr val="0070C0"/>
                </a:solidFill>
                <a:latin typeface="Century Gothic"/>
              </a:rPr>
              <a:t>An agent’s choice of action at any given instant can depend on the entire</a:t>
            </a:r>
            <a:r>
              <a:rPr lang="en-US" sz="1800" b="1" strike="noStrike" spc="-1">
                <a:solidFill>
                  <a:srgbClr val="0070C0"/>
                </a:solidFill>
                <a:latin typeface="Century Gothic"/>
              </a:rPr>
              <a:t> percept sequence</a:t>
            </a:r>
            <a:r>
              <a:rPr lang="en-US" sz="1800" b="0" strike="noStrike" spc="-1">
                <a:solidFill>
                  <a:srgbClr val="0070C0"/>
                </a:solidFill>
                <a:latin typeface="Century Gothic"/>
              </a:rPr>
              <a:t> observed to date, but not on anything it hasn’t perceived</a:t>
            </a:r>
            <a:endParaRPr lang="en-GB" sz="1800" b="0" strike="noStrike" spc="-1">
              <a:latin typeface="Arial"/>
            </a:endParaRPr>
          </a:p>
        </p:txBody>
      </p:sp>
      <p:pic>
        <p:nvPicPr>
          <p:cNvPr id="194" name="Picture 2" descr="Robotics: AI in the times of corona: Robots can reduce human contact,  transmission of Covid-19 - The Economic Times"/>
          <p:cNvPicPr/>
          <p:nvPr/>
        </p:nvPicPr>
        <p:blipFill>
          <a:blip r:embed="rId3"/>
          <a:stretch/>
        </p:blipFill>
        <p:spPr>
          <a:xfrm>
            <a:off x="9598320" y="2710800"/>
            <a:ext cx="2466720" cy="184752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9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9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Goal-based agents</a:t>
            </a:r>
            <a:endParaRPr lang="en-US" sz="3600" b="0" strike="noStrike" spc="-1">
              <a:solidFill>
                <a:srgbClr val="000000"/>
              </a:solidFill>
              <a:latin typeface="Century Gothic"/>
            </a:endParaRPr>
          </a:p>
        </p:txBody>
      </p:sp>
      <p:sp>
        <p:nvSpPr>
          <p:cNvPr id="238" name="PlaceHolder 2"/>
          <p:cNvSpPr>
            <a:spLocks noGrp="1"/>
          </p:cNvSpPr>
          <p:nvPr>
            <p:ph/>
          </p:nvPr>
        </p:nvSpPr>
        <p:spPr>
          <a:xfrm>
            <a:off x="2751480" y="1505880"/>
            <a:ext cx="8996040" cy="51480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In other words, as well as a current state description, the agent needs some sort of goal information that describes situations that are desirable.</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Agent keeps track of the world state as well as a set of goals it is trying to achieve, and chooses an action that will (eventually) lead to the achievement of its goals.</a:t>
            </a:r>
            <a:endParaRPr lang="en-US" sz="1800" b="0" strike="noStrike" spc="-1">
              <a:solidFill>
                <a:srgbClr val="404040"/>
              </a:solidFill>
              <a:latin typeface="Century Gothic"/>
            </a:endParaRPr>
          </a:p>
        </p:txBody>
      </p:sp>
      <p:pic>
        <p:nvPicPr>
          <p:cNvPr id="239" name="Picture 4" descr="Diagram&#10;&#10;Description automatically generated"/>
          <p:cNvPicPr/>
          <p:nvPr/>
        </p:nvPicPr>
        <p:blipFill>
          <a:blip r:embed="rId2"/>
          <a:stretch/>
        </p:blipFill>
        <p:spPr>
          <a:xfrm>
            <a:off x="3986640" y="2329920"/>
            <a:ext cx="5538240" cy="253656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Utility-based agents</a:t>
            </a:r>
            <a:endParaRPr lang="en-US" sz="3600" b="0" strike="noStrike" spc="-1">
              <a:solidFill>
                <a:srgbClr val="000000"/>
              </a:solidFill>
              <a:latin typeface="Century Gothic"/>
            </a:endParaRPr>
          </a:p>
        </p:txBody>
      </p:sp>
      <p:sp>
        <p:nvSpPr>
          <p:cNvPr id="241" name="PlaceHolder 2"/>
          <p:cNvSpPr>
            <a:spLocks noGrp="1"/>
          </p:cNvSpPr>
          <p:nvPr>
            <p:ph/>
          </p:nvPr>
        </p:nvSpPr>
        <p:spPr>
          <a:xfrm>
            <a:off x="2760480" y="1614960"/>
            <a:ext cx="9036720" cy="4994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 model-based, utility-based agent. It uses a model of the world, along with a utility function that measures its preferences among states of the world.</a:t>
            </a:r>
            <a:endParaRPr lang="en-US" sz="1800" b="0" strike="noStrike" spc="-1">
              <a:solidFill>
                <a:srgbClr val="404040"/>
              </a:solidFill>
              <a:latin typeface="Century Gothic"/>
            </a:endParaRPr>
          </a:p>
        </p:txBody>
      </p:sp>
      <p:pic>
        <p:nvPicPr>
          <p:cNvPr id="242" name="Picture 10" descr="Diagram, schematic&#10;&#10;Description automatically generated"/>
          <p:cNvPicPr/>
          <p:nvPr/>
        </p:nvPicPr>
        <p:blipFill>
          <a:blip r:embed="rId2"/>
          <a:stretch/>
        </p:blipFill>
        <p:spPr>
          <a:xfrm>
            <a:off x="3493440" y="2303280"/>
            <a:ext cx="6818400" cy="312336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Intelligent Agent Example</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pic>
        <p:nvPicPr>
          <p:cNvPr id="196" name="Picture 7" descr="A picture containing text, whiteboard, document&#10;&#10;Description automatically generated"/>
          <p:cNvPicPr/>
          <p:nvPr/>
        </p:nvPicPr>
        <p:blipFill>
          <a:blip r:embed="rId2"/>
          <a:stretch/>
        </p:blipFill>
        <p:spPr>
          <a:xfrm>
            <a:off x="1537855" y="1484999"/>
            <a:ext cx="4439225" cy="3419509"/>
          </a:xfrm>
          <a:prstGeom prst="rect">
            <a:avLst/>
          </a:prstGeom>
          <a:ln w="0">
            <a:noFill/>
          </a:ln>
        </p:spPr>
      </p:pic>
      <p:pic>
        <p:nvPicPr>
          <p:cNvPr id="197" name="Picture 8" descr="A picture containing text, whiteboard, document&#10;&#10;Description automatically generated"/>
          <p:cNvPicPr/>
          <p:nvPr/>
        </p:nvPicPr>
        <p:blipFill>
          <a:blip r:embed="rId3"/>
          <a:stretch/>
        </p:blipFill>
        <p:spPr>
          <a:xfrm>
            <a:off x="6271920" y="1485000"/>
            <a:ext cx="5442480" cy="4643640"/>
          </a:xfrm>
          <a:prstGeom prst="rect">
            <a:avLst/>
          </a:prstGeom>
          <a:ln w="0">
            <a:noFill/>
          </a:ln>
        </p:spPr>
      </p:pic>
      <p:sp>
        <p:nvSpPr>
          <p:cNvPr id="198" name="TextBox 2"/>
          <p:cNvSpPr/>
          <p:nvPr/>
        </p:nvSpPr>
        <p:spPr>
          <a:xfrm>
            <a:off x="7136640" y="6145560"/>
            <a:ext cx="3423600" cy="640440"/>
          </a:xfrm>
          <a:prstGeom prst="rect">
            <a:avLst/>
          </a:prstGeom>
          <a:noFill/>
          <a:ln w="0">
            <a:noFill/>
          </a:ln>
        </p:spPr>
        <p:style>
          <a:lnRef idx="0">
            <a:scrgbClr r="0" g="0" b="0"/>
          </a:lnRef>
          <a:fillRef idx="0">
            <a:scrgbClr r="0" g="0" b="0"/>
          </a:fillRef>
          <a:effectRef idx="0">
            <a:scrgbClr r="0" g="0" b="0"/>
          </a:effectRef>
          <a:fontRef idx="minor"/>
        </p:style>
        <p:txBody>
          <a:bodyPr vertOverflow="overflow" horzOverflow="overflow" numCol="1" spcCol="0" anchor="t">
            <a:spAutoFit/>
          </a:bodyPr>
          <a:lstStyle/>
          <a:p>
            <a:pPr>
              <a:lnSpc>
                <a:spcPct val="100000"/>
              </a:lnSpc>
            </a:pPr>
            <a:r>
              <a:rPr lang="en-US" sz="1800" b="1" strike="noStrike" spc="-1">
                <a:solidFill>
                  <a:srgbClr val="262626"/>
                </a:solidFill>
                <a:latin typeface="Century Gothic"/>
              </a:rPr>
              <a:t>OF</a:t>
            </a:r>
            <a:r>
              <a:rPr lang="en-US" sz="1800" b="0" strike="noStrike" spc="-1">
                <a:solidFill>
                  <a:srgbClr val="262626"/>
                </a:solidFill>
                <a:latin typeface="Century Gothic"/>
              </a:rPr>
              <a:t> – Object Found</a:t>
            </a:r>
            <a:endParaRPr lang="en-GB" sz="1800" b="0" strike="noStrike" spc="-1">
              <a:latin typeface="Arial"/>
            </a:endParaRPr>
          </a:p>
          <a:p>
            <a:pPr>
              <a:lnSpc>
                <a:spcPct val="100000"/>
              </a:lnSpc>
            </a:pPr>
            <a:r>
              <a:rPr lang="en-US" sz="1800" b="1" strike="noStrike" spc="-1">
                <a:solidFill>
                  <a:srgbClr val="262626"/>
                </a:solidFill>
                <a:latin typeface="Century Gothic"/>
              </a:rPr>
              <a:t>O NF</a:t>
            </a:r>
            <a:r>
              <a:rPr lang="en-US" sz="1800" b="0" strike="noStrike" spc="-1">
                <a:solidFill>
                  <a:srgbClr val="262626"/>
                </a:solidFill>
                <a:latin typeface="Century Gothic"/>
              </a:rPr>
              <a:t> – Object Not Found</a:t>
            </a:r>
            <a:endParaRPr lang="en-GB" sz="1800" b="0" strike="noStrike" spc="-1">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Rational Agent</a:t>
            </a:r>
            <a:endParaRPr lang="en-US" sz="3600" b="0" strike="noStrike" spc="-1">
              <a:solidFill>
                <a:srgbClr val="000000"/>
              </a:solidFill>
              <a:latin typeface="Century Gothic"/>
            </a:endParaRPr>
          </a:p>
        </p:txBody>
      </p:sp>
      <p:sp>
        <p:nvSpPr>
          <p:cNvPr id="200" name="PlaceHolder 2"/>
          <p:cNvSpPr>
            <a:spLocks noGrp="1"/>
          </p:cNvSpPr>
          <p:nvPr>
            <p:ph/>
          </p:nvPr>
        </p:nvSpPr>
        <p:spPr>
          <a:xfrm>
            <a:off x="2656800" y="1556640"/>
            <a:ext cx="9086400" cy="487296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 rational agent is one that does the right thing—conceptually speaking, every entry in the table for the agent function is filled out correctly.</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If the sequence is desirable, then the agent has performed well. This notion of desirability is captured by a </a:t>
            </a:r>
            <a:r>
              <a:rPr lang="en-US" sz="1800" b="1" strike="noStrike" spc="-1">
                <a:solidFill>
                  <a:srgbClr val="404040"/>
                </a:solidFill>
                <a:latin typeface="Century Gothic"/>
                <a:ea typeface="Century Gothic"/>
              </a:rPr>
              <a:t>performance measure </a:t>
            </a:r>
            <a:r>
              <a:rPr lang="en-US" sz="1800" b="0" strike="noStrike" spc="-1">
                <a:solidFill>
                  <a:srgbClr val="404040"/>
                </a:solidFill>
                <a:latin typeface="Century Gothic"/>
                <a:ea typeface="Century Gothic"/>
              </a:rPr>
              <a:t>that evaluates any given sequence of environment states.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Rational at any given time depends on four things:</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ea typeface="Century Gothic"/>
              </a:rPr>
              <a:t>The performance measure that defines the criterion of success.</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ea typeface="Century Gothic"/>
              </a:rPr>
              <a:t>The agent’s prior knowledge of the environment.</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ea typeface="Century Gothic"/>
              </a:rPr>
              <a:t>The actions that the agent can perform.</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ea typeface="Century Gothic"/>
              </a:rPr>
              <a:t> The agent’s percept sequence to date.</a:t>
            </a:r>
            <a:endParaRPr lang="en-US" sz="1600" b="0" strike="noStrike" spc="-1">
              <a:solidFill>
                <a:srgbClr val="404040"/>
              </a:solidFill>
              <a:latin typeface="Century Gothic"/>
            </a:endParaRPr>
          </a:p>
          <a:p>
            <a:pPr marL="343080"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For each possible percept sequence, a rational agent should select an action that is expected to </a:t>
            </a:r>
            <a:r>
              <a:rPr lang="en-US" sz="1800" b="1" strike="noStrike" spc="-1">
                <a:solidFill>
                  <a:srgbClr val="404040"/>
                </a:solidFill>
                <a:latin typeface="Century Gothic"/>
                <a:ea typeface="Century Gothic"/>
              </a:rPr>
              <a:t>maximize its performance measure</a:t>
            </a:r>
            <a:r>
              <a:rPr lang="en-US" sz="1800" b="0" strike="noStrike" spc="-1">
                <a:solidFill>
                  <a:srgbClr val="404040"/>
                </a:solidFill>
                <a:latin typeface="Century Gothic"/>
                <a:ea typeface="Century Gothic"/>
              </a:rPr>
              <a:t>, given the evidence provided by the percept sequence and whatever built-in knowledge the agent has.</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0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0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00">
                                            <p:txEl>
                                              <p:pRg st="2" end="2"/>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200">
                                            <p:txEl>
                                              <p:pRg st="3" end="3"/>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200">
                                            <p:txEl>
                                              <p:pRg st="4" end="4"/>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200">
                                            <p:txEl>
                                              <p:pRg st="5" end="5"/>
                                            </p:txEl>
                                          </p:spTgt>
                                        </p:tgtEl>
                                        <p:attrNameLst>
                                          <p:attrName>style.visibility</p:attrName>
                                        </p:attrNameLst>
                                      </p:cBhvr>
                                      <p:to>
                                        <p:strVal val="visible"/>
                                      </p:to>
                                    </p:set>
                                  </p:childTnLst>
                                </p:cTn>
                              </p:par>
                              <p:par>
                                <p:cTn id="21" presetID="1" presetClass="entr" fill="hold" nodeType="withEffect">
                                  <p:stCondLst>
                                    <p:cond delay="0"/>
                                  </p:stCondLst>
                                  <p:childTnLst>
                                    <p:set>
                                      <p:cBhvr>
                                        <p:cTn id="22" dur="1" fill="hold">
                                          <p:stCondLst>
                                            <p:cond delay="0"/>
                                          </p:stCondLst>
                                        </p:cTn>
                                        <p:tgtEl>
                                          <p:spTgt spid="20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20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Specifying the Task Environment:</a:t>
            </a:r>
            <a:r>
              <a:t/>
            </a:r>
            <a:br/>
            <a:r>
              <a:rPr lang="en-US" sz="3600" b="0" strike="noStrike" spc="-1">
                <a:solidFill>
                  <a:srgbClr val="262626"/>
                </a:solidFill>
                <a:latin typeface="Century Gothic"/>
              </a:rPr>
              <a:t>PEAS Description</a:t>
            </a:r>
            <a:endParaRPr lang="en-US" sz="3600" b="0" strike="noStrike" spc="-1">
              <a:solidFill>
                <a:srgbClr val="000000"/>
              </a:solidFill>
              <a:latin typeface="Century Gothic"/>
            </a:endParaRPr>
          </a:p>
        </p:txBody>
      </p:sp>
      <p:sp>
        <p:nvSpPr>
          <p:cNvPr id="202" name="PlaceHolder 2"/>
          <p:cNvSpPr>
            <a:spLocks noGrp="1"/>
          </p:cNvSpPr>
          <p:nvPr>
            <p:ph/>
          </p:nvPr>
        </p:nvSpPr>
        <p:spPr>
          <a:xfrm>
            <a:off x="2661480" y="1538280"/>
            <a:ext cx="9059400" cy="4971960"/>
          </a:xfrm>
          <a:prstGeom prst="rect">
            <a:avLst/>
          </a:prstGeom>
          <a:noFill/>
          <a:ln w="0">
            <a:noFill/>
          </a:ln>
        </p:spPr>
        <p:txBody>
          <a:bodyPr anchor="t">
            <a:normAutofit/>
          </a:bodyPr>
          <a:lstStyle/>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PEAS (Performance, Environment, Actuators, Sensors)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Make PEAS description for the Object recognition by a robot?</a:t>
            </a:r>
            <a:endParaRPr lang="en-US" sz="1800" b="0" strike="noStrike" spc="-1">
              <a:solidFill>
                <a:srgbClr val="404040"/>
              </a:solidFill>
              <a:latin typeface="Century Gothic"/>
            </a:endParaRPr>
          </a:p>
        </p:txBody>
      </p:sp>
      <p:pic>
        <p:nvPicPr>
          <p:cNvPr id="203" name="Picture 4" descr="Table&#10;&#10;Description automatically generated"/>
          <p:cNvPicPr/>
          <p:nvPr/>
        </p:nvPicPr>
        <p:blipFill>
          <a:blip r:embed="rId2"/>
          <a:stretch/>
        </p:blipFill>
        <p:spPr>
          <a:xfrm>
            <a:off x="2661480" y="2543040"/>
            <a:ext cx="7764120" cy="229716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0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0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0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Properties of task environments</a:t>
            </a:r>
            <a:endParaRPr lang="en-US" sz="3600" b="0" strike="noStrike" spc="-1">
              <a:solidFill>
                <a:srgbClr val="000000"/>
              </a:solidFill>
              <a:latin typeface="Century Gothic"/>
            </a:endParaRPr>
          </a:p>
        </p:txBody>
      </p:sp>
      <p:sp>
        <p:nvSpPr>
          <p:cNvPr id="205" name="PlaceHolder 2"/>
          <p:cNvSpPr>
            <a:spLocks noGrp="1"/>
          </p:cNvSpPr>
          <p:nvPr>
            <p:ph/>
          </p:nvPr>
        </p:nvSpPr>
        <p:spPr>
          <a:xfrm>
            <a:off x="2661480" y="1628640"/>
            <a:ext cx="9068400" cy="4895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400" b="1" strike="noStrike" spc="-1">
                <a:solidFill>
                  <a:srgbClr val="404040"/>
                </a:solidFill>
                <a:latin typeface="Century Gothic"/>
                <a:ea typeface="Century Gothic"/>
              </a:rPr>
              <a:t>Fully observable vs. partially observable</a:t>
            </a:r>
            <a:endParaRPr lang="en-US" sz="24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400" b="0" strike="noStrike" spc="-1">
                <a:solidFill>
                  <a:srgbClr val="404040"/>
                </a:solidFill>
                <a:latin typeface="Century Gothic"/>
                <a:ea typeface="Century Gothic"/>
              </a:rPr>
              <a:t>If an agent’s sensors give it access to the complete state of the environment at each point in time.</a:t>
            </a:r>
            <a:endParaRPr lang="en-US" sz="2400" b="0" strike="noStrike" spc="-1">
              <a:solidFill>
                <a:srgbClr val="404040"/>
              </a:solidFill>
              <a:latin typeface="Century Gothic"/>
            </a:endParaRPr>
          </a:p>
          <a:p>
            <a:pPr>
              <a:lnSpc>
                <a:spcPct val="100000"/>
              </a:lnSpc>
              <a:spcBef>
                <a:spcPts val="1001"/>
              </a:spcBef>
            </a:pPr>
            <a:endParaRPr lang="en-US" sz="24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400" b="0" strike="noStrike" spc="-1">
                <a:solidFill>
                  <a:srgbClr val="404040"/>
                </a:solidFill>
                <a:latin typeface="Century Gothic"/>
                <a:ea typeface="Century Gothic"/>
              </a:rPr>
              <a:t>A task environment is effectively fully observable if the sensors detect all aspects that are relevant to the choice of action.</a:t>
            </a:r>
            <a:endParaRPr lang="en-US" sz="2400" b="0" strike="noStrike" spc="-1">
              <a:solidFill>
                <a:srgbClr val="404040"/>
              </a:solidFill>
              <a:latin typeface="Century Gothic"/>
            </a:endParaRPr>
          </a:p>
          <a:p>
            <a:pPr>
              <a:lnSpc>
                <a:spcPct val="100000"/>
              </a:lnSpc>
              <a:spcBef>
                <a:spcPts val="1001"/>
              </a:spcBef>
            </a:pPr>
            <a:endParaRPr lang="en-US" sz="24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400" b="0" strike="noStrike" spc="-1">
                <a:solidFill>
                  <a:srgbClr val="404040"/>
                </a:solidFill>
                <a:latin typeface="Century Gothic"/>
                <a:ea typeface="Century Gothic"/>
              </a:rPr>
              <a:t>An environment might be partially observable because of noisy and inaccurate sensors or because parts of the state are simply missing from the sensor data.</a:t>
            </a:r>
            <a:endParaRPr lang="en-US" sz="24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20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Properties of task environments</a:t>
            </a:r>
            <a:endParaRPr lang="en-US" sz="3600" b="0" strike="noStrike" spc="-1">
              <a:solidFill>
                <a:srgbClr val="000000"/>
              </a:solidFill>
              <a:latin typeface="Century Gothic"/>
            </a:endParaRPr>
          </a:p>
        </p:txBody>
      </p:sp>
      <p:sp>
        <p:nvSpPr>
          <p:cNvPr id="208" name="PlaceHolder 2"/>
          <p:cNvSpPr>
            <a:spLocks noGrp="1"/>
          </p:cNvSpPr>
          <p:nvPr>
            <p:ph/>
          </p:nvPr>
        </p:nvSpPr>
        <p:spPr>
          <a:xfrm>
            <a:off x="2661480" y="1628640"/>
            <a:ext cx="9068400" cy="4895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1" strike="noStrike" spc="-1">
                <a:solidFill>
                  <a:srgbClr val="404040"/>
                </a:solidFill>
                <a:latin typeface="Century Gothic"/>
                <a:ea typeface="Century Gothic"/>
              </a:rPr>
              <a:t>Single agent vs. Multiagent</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An agent solving a crossword puzzle by itself is clearly in a single-agent environment.</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Chess is a </a:t>
            </a:r>
            <a:r>
              <a:rPr lang="en-US" sz="2000" b="1" strike="noStrike" spc="-1">
                <a:solidFill>
                  <a:srgbClr val="404040"/>
                </a:solidFill>
                <a:latin typeface="Century Gothic"/>
                <a:ea typeface="Century Gothic"/>
              </a:rPr>
              <a:t>competitive</a:t>
            </a:r>
            <a:r>
              <a:rPr lang="en-US" sz="2000" b="0" strike="noStrike" spc="-1">
                <a:solidFill>
                  <a:srgbClr val="404040"/>
                </a:solidFill>
                <a:latin typeface="Century Gothic"/>
                <a:ea typeface="Century Gothic"/>
              </a:rPr>
              <a:t> multiagent environment.</a:t>
            </a:r>
            <a:endParaRPr lang="en-US" sz="20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0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0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0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Single agent vs. Multiagent</a:t>
            </a:r>
            <a:r>
              <a:t/>
            </a:r>
            <a:br/>
            <a:endParaRPr lang="en-US" sz="3600" b="0" strike="noStrike" spc="-1">
              <a:solidFill>
                <a:srgbClr val="000000"/>
              </a:solidFill>
              <a:latin typeface="Century Gothic"/>
            </a:endParaRPr>
          </a:p>
        </p:txBody>
      </p:sp>
      <p:sp>
        <p:nvSpPr>
          <p:cNvPr id="210" name="PlaceHolder 2"/>
          <p:cNvSpPr>
            <a:spLocks noGrp="1"/>
          </p:cNvSpPr>
          <p:nvPr>
            <p:ph/>
          </p:nvPr>
        </p:nvSpPr>
        <p:spPr>
          <a:xfrm>
            <a:off x="2732040" y="1540080"/>
            <a:ext cx="8915040" cy="377712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Taxi-driving environment, on the other hand, avoiding collisions maximizes the performance measure of all agents, so it is a </a:t>
            </a:r>
            <a:r>
              <a:rPr lang="en-US" sz="1800" b="1" strike="noStrike" spc="-1">
                <a:solidFill>
                  <a:srgbClr val="404040"/>
                </a:solidFill>
                <a:latin typeface="Century Gothic"/>
                <a:ea typeface="Century Gothic"/>
              </a:rPr>
              <a:t>partially cooperative</a:t>
            </a:r>
            <a:r>
              <a:rPr lang="en-US" sz="1800" b="0" strike="noStrike" spc="-1">
                <a:solidFill>
                  <a:srgbClr val="404040"/>
                </a:solidFill>
                <a:latin typeface="Century Gothic"/>
                <a:ea typeface="Century Gothic"/>
              </a:rPr>
              <a:t> multiagent environment.</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It is also</a:t>
            </a:r>
            <a:r>
              <a:rPr lang="en-US" sz="1800" b="1" strike="noStrike" spc="-1">
                <a:solidFill>
                  <a:srgbClr val="404040"/>
                </a:solidFill>
                <a:latin typeface="Century Gothic"/>
                <a:ea typeface="Century Gothic"/>
              </a:rPr>
              <a:t> partially competitive</a:t>
            </a:r>
            <a:r>
              <a:rPr lang="en-US" sz="1800" b="0" strike="noStrike" spc="-1">
                <a:solidFill>
                  <a:srgbClr val="404040"/>
                </a:solidFill>
                <a:latin typeface="Century Gothic"/>
                <a:ea typeface="Century Gothic"/>
              </a:rPr>
              <a:t> because, for example, only one car can occupy a parking space.</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1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Properties of task environments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212" name="PlaceHolder 2"/>
          <p:cNvSpPr>
            <a:spLocks noGrp="1"/>
          </p:cNvSpPr>
          <p:nvPr>
            <p:ph/>
          </p:nvPr>
        </p:nvSpPr>
        <p:spPr>
          <a:xfrm>
            <a:off x="2701800" y="1596960"/>
            <a:ext cx="8987040" cy="489096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Episodic vs. Sequential</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In an episodic task environment, the agent’s experience is divided into atomic episodes. In each episode the agent receives a percept and then performs a single action.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An agent that has to spot defective parts on an assembly line bases each decision on the current part, regardless of previous decisions; moreover, the current decision doesn’t affect whether the next part is defective.</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2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21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21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15310</TotalTime>
  <Words>405</Words>
  <Application>Microsoft Office PowerPoint</Application>
  <PresentationFormat>Widescreen</PresentationFormat>
  <Paragraphs>117</Paragraphs>
  <Slides>21</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Arial</vt:lpstr>
      <vt:lpstr>Century Gothic</vt:lpstr>
      <vt:lpstr>DejaVu Sans</vt:lpstr>
      <vt:lpstr>Symbol</vt:lpstr>
      <vt:lpstr>Times New Roman</vt:lpstr>
      <vt:lpstr>Wingdings</vt:lpstr>
      <vt:lpstr>Wingdings 3</vt:lpstr>
      <vt:lpstr>Office Theme</vt:lpstr>
      <vt:lpstr>Office Theme</vt:lpstr>
      <vt:lpstr>Artificial Intelligence</vt:lpstr>
      <vt:lpstr>Intelligent Agent</vt:lpstr>
      <vt:lpstr>Intelligent Agent Example </vt:lpstr>
      <vt:lpstr>Rational Agent</vt:lpstr>
      <vt:lpstr>Specifying the Task Environment: PEAS Description</vt:lpstr>
      <vt:lpstr>Properties of task environments</vt:lpstr>
      <vt:lpstr>Properties of task environments</vt:lpstr>
      <vt:lpstr>Single agent vs. Multiagent </vt:lpstr>
      <vt:lpstr>Properties of task environments </vt:lpstr>
      <vt:lpstr>Properties of task environments </vt:lpstr>
      <vt:lpstr>Properties of task environments  </vt:lpstr>
      <vt:lpstr>Properties of task environments  </vt:lpstr>
      <vt:lpstr>PowerPoint Presentation</vt:lpstr>
      <vt:lpstr>Simple reflex agents</vt:lpstr>
      <vt:lpstr>Simple reflex agents</vt:lpstr>
      <vt:lpstr>Model-based reflex agents</vt:lpstr>
      <vt:lpstr>Model-based reflex agents</vt:lpstr>
      <vt:lpstr>Model-based reflex agents </vt:lpstr>
      <vt:lpstr>Goal-based agents</vt:lpstr>
      <vt:lpstr>Goal-based agents</vt:lpstr>
      <vt:lpstr>Utility-based agents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Dr Piyush Joshi</cp:lastModifiedBy>
  <cp:revision>1614</cp:revision>
  <dcterms:created xsi:type="dcterms:W3CDTF">2021-07-01T03:34:46Z</dcterms:created>
  <dcterms:modified xsi:type="dcterms:W3CDTF">2022-01-19T04:29:00Z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PresentationFormat">
    <vt:lpwstr>Widescreen</vt:lpwstr>
  </property>
  <property fmtid="{D5CDD505-2E9C-101B-9397-08002B2CF9AE}" pid="4" name="Slides">
    <vt:i4>134</vt:i4>
  </property>
</Properties>
</file>